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7562850" cy="7559675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23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1FF"/>
    <a:srgbClr val="0200AB"/>
    <a:srgbClr val="000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2538" y="90"/>
      </p:cViewPr>
      <p:guideLst>
        <p:guide orient="horz" pos="2381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67214" y="2348405"/>
            <a:ext cx="6428423" cy="1620430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34428" y="4283818"/>
            <a:ext cx="5293995" cy="19319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9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9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9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92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9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8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8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5639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7580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4968373" y="302742"/>
            <a:ext cx="1541456" cy="6450223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42704" y="302742"/>
            <a:ext cx="4499633" cy="6450223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9757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10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7426" y="4857797"/>
            <a:ext cx="6428423" cy="1501434"/>
          </a:xfrm>
        </p:spPr>
        <p:txBody>
          <a:bodyPr anchor="t"/>
          <a:lstStyle>
            <a:lvl1pPr algn="l">
              <a:defRPr sz="4286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97426" y="3204117"/>
            <a:ext cx="6428423" cy="1653677"/>
          </a:xfrm>
        </p:spPr>
        <p:txBody>
          <a:bodyPr anchor="b"/>
          <a:lstStyle>
            <a:lvl1pPr marL="0" indent="0">
              <a:buNone/>
              <a:defRPr sz="2143">
                <a:solidFill>
                  <a:schemeClr val="tx1">
                    <a:tint val="75000"/>
                  </a:schemeClr>
                </a:solidFill>
              </a:defRPr>
            </a:lvl1pPr>
            <a:lvl2pPr marL="489844" indent="0">
              <a:buNone/>
              <a:defRPr sz="1929">
                <a:solidFill>
                  <a:schemeClr val="tx1">
                    <a:tint val="75000"/>
                  </a:schemeClr>
                </a:solidFill>
              </a:defRPr>
            </a:lvl2pPr>
            <a:lvl3pPr marL="979689" indent="0">
              <a:buNone/>
              <a:defRPr sz="1714">
                <a:solidFill>
                  <a:schemeClr val="tx1">
                    <a:tint val="75000"/>
                  </a:schemeClr>
                </a:solidFill>
              </a:defRPr>
            </a:lvl3pPr>
            <a:lvl4pPr marL="14695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593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492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390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2891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187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6814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42692" y="1763932"/>
            <a:ext cx="3019888" cy="4989036"/>
          </a:xfrm>
        </p:spPr>
        <p:txBody>
          <a:bodyPr/>
          <a:lstStyle>
            <a:lvl1pPr>
              <a:defRPr sz="3000"/>
            </a:lvl1pPr>
            <a:lvl2pPr>
              <a:defRPr sz="2571"/>
            </a:lvl2pPr>
            <a:lvl3pPr>
              <a:defRPr sz="2143"/>
            </a:lvl3pPr>
            <a:lvl4pPr>
              <a:defRPr sz="1929"/>
            </a:lvl4pPr>
            <a:lvl5pPr>
              <a:defRPr sz="1929"/>
            </a:lvl5pPr>
            <a:lvl6pPr>
              <a:defRPr sz="1929"/>
            </a:lvl6pPr>
            <a:lvl7pPr>
              <a:defRPr sz="1929"/>
            </a:lvl7pPr>
            <a:lvl8pPr>
              <a:defRPr sz="1929"/>
            </a:lvl8pPr>
            <a:lvl9pPr>
              <a:defRPr sz="1929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488640" y="1763932"/>
            <a:ext cx="3021201" cy="4989036"/>
          </a:xfrm>
        </p:spPr>
        <p:txBody>
          <a:bodyPr/>
          <a:lstStyle>
            <a:lvl1pPr>
              <a:defRPr sz="3000"/>
            </a:lvl1pPr>
            <a:lvl2pPr>
              <a:defRPr sz="2571"/>
            </a:lvl2pPr>
            <a:lvl3pPr>
              <a:defRPr sz="2143"/>
            </a:lvl3pPr>
            <a:lvl4pPr>
              <a:defRPr sz="1929"/>
            </a:lvl4pPr>
            <a:lvl5pPr>
              <a:defRPr sz="1929"/>
            </a:lvl5pPr>
            <a:lvl6pPr>
              <a:defRPr sz="1929"/>
            </a:lvl6pPr>
            <a:lvl7pPr>
              <a:defRPr sz="1929"/>
            </a:lvl7pPr>
            <a:lvl8pPr>
              <a:defRPr sz="1929"/>
            </a:lvl8pPr>
            <a:lvl9pPr>
              <a:defRPr sz="1929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007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143" y="302740"/>
            <a:ext cx="6806565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78143" y="1692179"/>
            <a:ext cx="3341572" cy="705220"/>
          </a:xfrm>
        </p:spPr>
        <p:txBody>
          <a:bodyPr anchor="b"/>
          <a:lstStyle>
            <a:lvl1pPr marL="0" indent="0">
              <a:buNone/>
              <a:defRPr sz="2571" b="1"/>
            </a:lvl1pPr>
            <a:lvl2pPr marL="489844" indent="0">
              <a:buNone/>
              <a:defRPr sz="2143" b="1"/>
            </a:lvl2pPr>
            <a:lvl3pPr marL="979689" indent="0">
              <a:buNone/>
              <a:defRPr sz="1929" b="1"/>
            </a:lvl3pPr>
            <a:lvl4pPr marL="1469532" indent="0">
              <a:buNone/>
              <a:defRPr sz="1714" b="1"/>
            </a:lvl4pPr>
            <a:lvl5pPr marL="1959378" indent="0">
              <a:buNone/>
              <a:defRPr sz="1714" b="1"/>
            </a:lvl5pPr>
            <a:lvl6pPr marL="2449222" indent="0">
              <a:buNone/>
              <a:defRPr sz="1714" b="1"/>
            </a:lvl6pPr>
            <a:lvl7pPr marL="2939066" indent="0">
              <a:buNone/>
              <a:defRPr sz="1714" b="1"/>
            </a:lvl7pPr>
            <a:lvl8pPr marL="3428912" indent="0">
              <a:buNone/>
              <a:defRPr sz="1714" b="1"/>
            </a:lvl8pPr>
            <a:lvl9pPr marL="3918756" indent="0">
              <a:buNone/>
              <a:defRPr sz="171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78143" y="2397401"/>
            <a:ext cx="3341572" cy="4355563"/>
          </a:xfrm>
        </p:spPr>
        <p:txBody>
          <a:bodyPr/>
          <a:lstStyle>
            <a:lvl1pPr>
              <a:defRPr sz="2571"/>
            </a:lvl1pPr>
            <a:lvl2pPr>
              <a:defRPr sz="2143"/>
            </a:lvl2pPr>
            <a:lvl3pPr>
              <a:defRPr sz="1929"/>
            </a:lvl3pPr>
            <a:lvl4pPr>
              <a:defRPr sz="1714"/>
            </a:lvl4pPr>
            <a:lvl5pPr>
              <a:defRPr sz="1714"/>
            </a:lvl5pPr>
            <a:lvl6pPr>
              <a:defRPr sz="1714"/>
            </a:lvl6pPr>
            <a:lvl7pPr>
              <a:defRPr sz="1714"/>
            </a:lvl7pPr>
            <a:lvl8pPr>
              <a:defRPr sz="1714"/>
            </a:lvl8pPr>
            <a:lvl9pPr>
              <a:defRPr sz="171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3841835" y="1692179"/>
            <a:ext cx="3342885" cy="705220"/>
          </a:xfrm>
        </p:spPr>
        <p:txBody>
          <a:bodyPr anchor="b"/>
          <a:lstStyle>
            <a:lvl1pPr marL="0" indent="0">
              <a:buNone/>
              <a:defRPr sz="2571" b="1"/>
            </a:lvl1pPr>
            <a:lvl2pPr marL="489844" indent="0">
              <a:buNone/>
              <a:defRPr sz="2143" b="1"/>
            </a:lvl2pPr>
            <a:lvl3pPr marL="979689" indent="0">
              <a:buNone/>
              <a:defRPr sz="1929" b="1"/>
            </a:lvl3pPr>
            <a:lvl4pPr marL="1469532" indent="0">
              <a:buNone/>
              <a:defRPr sz="1714" b="1"/>
            </a:lvl4pPr>
            <a:lvl5pPr marL="1959378" indent="0">
              <a:buNone/>
              <a:defRPr sz="1714" b="1"/>
            </a:lvl5pPr>
            <a:lvl6pPr marL="2449222" indent="0">
              <a:buNone/>
              <a:defRPr sz="1714" b="1"/>
            </a:lvl6pPr>
            <a:lvl7pPr marL="2939066" indent="0">
              <a:buNone/>
              <a:defRPr sz="1714" b="1"/>
            </a:lvl7pPr>
            <a:lvl8pPr marL="3428912" indent="0">
              <a:buNone/>
              <a:defRPr sz="1714" b="1"/>
            </a:lvl8pPr>
            <a:lvl9pPr marL="3918756" indent="0">
              <a:buNone/>
              <a:defRPr sz="171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3841835" y="2397401"/>
            <a:ext cx="3342885" cy="4355563"/>
          </a:xfrm>
        </p:spPr>
        <p:txBody>
          <a:bodyPr/>
          <a:lstStyle>
            <a:lvl1pPr>
              <a:defRPr sz="2571"/>
            </a:lvl1pPr>
            <a:lvl2pPr>
              <a:defRPr sz="2143"/>
            </a:lvl2pPr>
            <a:lvl3pPr>
              <a:defRPr sz="1929"/>
            </a:lvl3pPr>
            <a:lvl4pPr>
              <a:defRPr sz="1714"/>
            </a:lvl4pPr>
            <a:lvl5pPr>
              <a:defRPr sz="1714"/>
            </a:lvl5pPr>
            <a:lvl6pPr>
              <a:defRPr sz="1714"/>
            </a:lvl6pPr>
            <a:lvl7pPr>
              <a:defRPr sz="1714"/>
            </a:lvl7pPr>
            <a:lvl8pPr>
              <a:defRPr sz="1714"/>
            </a:lvl8pPr>
            <a:lvl9pPr>
              <a:defRPr sz="171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8878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7120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742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142" y="300989"/>
            <a:ext cx="2488126" cy="1280946"/>
          </a:xfrm>
        </p:spPr>
        <p:txBody>
          <a:bodyPr anchor="b"/>
          <a:lstStyle>
            <a:lvl1pPr algn="l">
              <a:defRPr sz="2143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56877" y="300992"/>
            <a:ext cx="4227843" cy="6451973"/>
          </a:xfrm>
        </p:spPr>
        <p:txBody>
          <a:bodyPr/>
          <a:lstStyle>
            <a:lvl1pPr>
              <a:defRPr sz="3428"/>
            </a:lvl1pPr>
            <a:lvl2pPr>
              <a:defRPr sz="3000"/>
            </a:lvl2pPr>
            <a:lvl3pPr>
              <a:defRPr sz="2571"/>
            </a:lvl3pPr>
            <a:lvl4pPr>
              <a:defRPr sz="2143"/>
            </a:lvl4pPr>
            <a:lvl5pPr>
              <a:defRPr sz="2143"/>
            </a:lvl5pPr>
            <a:lvl6pPr>
              <a:defRPr sz="2143"/>
            </a:lvl6pPr>
            <a:lvl7pPr>
              <a:defRPr sz="2143"/>
            </a:lvl7pPr>
            <a:lvl8pPr>
              <a:defRPr sz="2143"/>
            </a:lvl8pPr>
            <a:lvl9pPr>
              <a:defRPr sz="2143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378142" y="1581935"/>
            <a:ext cx="248812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489844" indent="0">
              <a:buNone/>
              <a:defRPr sz="1286"/>
            </a:lvl2pPr>
            <a:lvl3pPr marL="979689" indent="0">
              <a:buNone/>
              <a:defRPr sz="1071"/>
            </a:lvl3pPr>
            <a:lvl4pPr marL="1469532" indent="0">
              <a:buNone/>
              <a:defRPr sz="964"/>
            </a:lvl4pPr>
            <a:lvl5pPr marL="1959378" indent="0">
              <a:buNone/>
              <a:defRPr sz="964"/>
            </a:lvl5pPr>
            <a:lvl6pPr marL="2449222" indent="0">
              <a:buNone/>
              <a:defRPr sz="964"/>
            </a:lvl6pPr>
            <a:lvl7pPr marL="2939066" indent="0">
              <a:buNone/>
              <a:defRPr sz="964"/>
            </a:lvl7pPr>
            <a:lvl8pPr marL="3428912" indent="0">
              <a:buNone/>
              <a:defRPr sz="964"/>
            </a:lvl8pPr>
            <a:lvl9pPr marL="3918756" indent="0">
              <a:buNone/>
              <a:defRPr sz="96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7946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2372" y="5291774"/>
            <a:ext cx="4537710" cy="624724"/>
          </a:xfrm>
        </p:spPr>
        <p:txBody>
          <a:bodyPr anchor="b"/>
          <a:lstStyle>
            <a:lvl1pPr algn="l">
              <a:defRPr sz="2143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482372" y="675473"/>
            <a:ext cx="4537710" cy="4535805"/>
          </a:xfrm>
        </p:spPr>
        <p:txBody>
          <a:bodyPr/>
          <a:lstStyle>
            <a:lvl1pPr marL="0" indent="0">
              <a:buNone/>
              <a:defRPr sz="3428"/>
            </a:lvl1pPr>
            <a:lvl2pPr marL="489844" indent="0">
              <a:buNone/>
              <a:defRPr sz="3000"/>
            </a:lvl2pPr>
            <a:lvl3pPr marL="979689" indent="0">
              <a:buNone/>
              <a:defRPr sz="2571"/>
            </a:lvl3pPr>
            <a:lvl4pPr marL="1469532" indent="0">
              <a:buNone/>
              <a:defRPr sz="2143"/>
            </a:lvl4pPr>
            <a:lvl5pPr marL="1959378" indent="0">
              <a:buNone/>
              <a:defRPr sz="2143"/>
            </a:lvl5pPr>
            <a:lvl6pPr marL="2449222" indent="0">
              <a:buNone/>
              <a:defRPr sz="2143"/>
            </a:lvl6pPr>
            <a:lvl7pPr marL="2939066" indent="0">
              <a:buNone/>
              <a:defRPr sz="2143"/>
            </a:lvl7pPr>
            <a:lvl8pPr marL="3428912" indent="0">
              <a:buNone/>
              <a:defRPr sz="2143"/>
            </a:lvl8pPr>
            <a:lvl9pPr marL="3918756" indent="0">
              <a:buNone/>
              <a:defRPr sz="2143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482372" y="5916497"/>
            <a:ext cx="4537710" cy="887212"/>
          </a:xfrm>
        </p:spPr>
        <p:txBody>
          <a:bodyPr/>
          <a:lstStyle>
            <a:lvl1pPr marL="0" indent="0">
              <a:buNone/>
              <a:defRPr sz="1500"/>
            </a:lvl1pPr>
            <a:lvl2pPr marL="489844" indent="0">
              <a:buNone/>
              <a:defRPr sz="1286"/>
            </a:lvl2pPr>
            <a:lvl3pPr marL="979689" indent="0">
              <a:buNone/>
              <a:defRPr sz="1071"/>
            </a:lvl3pPr>
            <a:lvl4pPr marL="1469532" indent="0">
              <a:buNone/>
              <a:defRPr sz="964"/>
            </a:lvl4pPr>
            <a:lvl5pPr marL="1959378" indent="0">
              <a:buNone/>
              <a:defRPr sz="964"/>
            </a:lvl5pPr>
            <a:lvl6pPr marL="2449222" indent="0">
              <a:buNone/>
              <a:defRPr sz="964"/>
            </a:lvl6pPr>
            <a:lvl7pPr marL="2939066" indent="0">
              <a:buNone/>
              <a:defRPr sz="964"/>
            </a:lvl7pPr>
            <a:lvl8pPr marL="3428912" indent="0">
              <a:buNone/>
              <a:defRPr sz="964"/>
            </a:lvl8pPr>
            <a:lvl9pPr marL="3918756" indent="0">
              <a:buNone/>
              <a:defRPr sz="964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3457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378143" y="302740"/>
            <a:ext cx="6806565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78143" y="1763932"/>
            <a:ext cx="6806565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378155" y="7006705"/>
            <a:ext cx="17646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64A66-9EA7-4E40-8DC2-F6A5E22E412B}" type="datetimeFigureOut">
              <a:rPr lang="es-ES" smtClean="0"/>
              <a:t>29/04/2026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2583974" y="7006705"/>
            <a:ext cx="2394903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5420055" y="7006705"/>
            <a:ext cx="17646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8EF31-88B8-EE42-89E5-3965DA25B79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5667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89844" rtl="0" eaLnBrk="1" latinLnBrk="0" hangingPunct="1">
        <a:spcBef>
          <a:spcPct val="0"/>
        </a:spcBef>
        <a:buNone/>
        <a:defRPr sz="4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7383" indent="-367383" algn="l" defTabSz="489844" rtl="0" eaLnBrk="1" latinLnBrk="0" hangingPunct="1">
        <a:spcBef>
          <a:spcPct val="20000"/>
        </a:spcBef>
        <a:buFont typeface="Arial"/>
        <a:buChar char="•"/>
        <a:defRPr sz="3428" kern="1200">
          <a:solidFill>
            <a:schemeClr val="tx1"/>
          </a:solidFill>
          <a:latin typeface="+mn-lt"/>
          <a:ea typeface="+mn-ea"/>
          <a:cs typeface="+mn-cs"/>
        </a:defRPr>
      </a:lvl1pPr>
      <a:lvl2pPr marL="795997" indent="-306153" algn="l" defTabSz="489844" rtl="0" eaLnBrk="1" latinLnBrk="0" hangingPunct="1">
        <a:spcBef>
          <a:spcPct val="20000"/>
        </a:spcBef>
        <a:buFont typeface="Arial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24611" indent="-244923" algn="l" defTabSz="489844" rtl="0" eaLnBrk="1" latinLnBrk="0" hangingPunct="1">
        <a:spcBef>
          <a:spcPct val="20000"/>
        </a:spcBef>
        <a:buFont typeface="Arial"/>
        <a:buChar char="•"/>
        <a:defRPr sz="2571" kern="1200">
          <a:solidFill>
            <a:schemeClr val="tx1"/>
          </a:solidFill>
          <a:latin typeface="+mn-lt"/>
          <a:ea typeface="+mn-ea"/>
          <a:cs typeface="+mn-cs"/>
        </a:defRPr>
      </a:lvl3pPr>
      <a:lvl4pPr marL="1714454" indent="-244923" algn="l" defTabSz="489844" rtl="0" eaLnBrk="1" latinLnBrk="0" hangingPunct="1">
        <a:spcBef>
          <a:spcPct val="20000"/>
        </a:spcBef>
        <a:buFont typeface="Arial"/>
        <a:buChar char="–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204300" indent="-244923" algn="l" defTabSz="489844" rtl="0" eaLnBrk="1" latinLnBrk="0" hangingPunct="1">
        <a:spcBef>
          <a:spcPct val="20000"/>
        </a:spcBef>
        <a:buFont typeface="Arial"/>
        <a:buChar char="»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694144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183989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673834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163679" indent="-244923" algn="l" defTabSz="489844" rtl="0" eaLnBrk="1" latinLnBrk="0" hangingPunct="1">
        <a:spcBef>
          <a:spcPct val="20000"/>
        </a:spcBef>
        <a:buFont typeface="Arial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1pPr>
      <a:lvl2pPr marL="489844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2pPr>
      <a:lvl3pPr marL="979689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3pPr>
      <a:lvl4pPr marL="1469532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4pPr>
      <a:lvl5pPr marL="1959378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5pPr>
      <a:lvl6pPr marL="2449222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6pPr>
      <a:lvl7pPr marL="2939066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2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8pPr>
      <a:lvl9pPr marL="3918756" algn="l" defTabSz="489844" rtl="0" eaLnBrk="1" latinLnBrk="0" hangingPunct="1">
        <a:defRPr sz="19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B3D0FD-ACB0-FABC-BBC8-C5780F44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67" b="5815"/>
          <a:stretch/>
        </p:blipFill>
        <p:spPr>
          <a:xfrm>
            <a:off x="180863" y="2045375"/>
            <a:ext cx="6410856" cy="5196922"/>
          </a:xfrm>
          <a:prstGeom prst="rect">
            <a:avLst/>
          </a:prstGeom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174C36F0-DCBE-E8C8-33F8-7B37BDCAF9CC}"/>
              </a:ext>
            </a:extLst>
          </p:cNvPr>
          <p:cNvSpPr/>
          <p:nvPr/>
        </p:nvSpPr>
        <p:spPr>
          <a:xfrm>
            <a:off x="680845" y="85153"/>
            <a:ext cx="6638476" cy="974364"/>
          </a:xfrm>
          <a:prstGeom prst="rect">
            <a:avLst/>
          </a:prstGeom>
          <a:solidFill>
            <a:srgbClr val="E1E1FF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929"/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C4D72624-DA55-45AB-BE30-E2326E1E1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518" y="1093111"/>
            <a:ext cx="6926561" cy="1885118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7969" tIns="48984" rIns="97969" bIns="48984" anchor="t" anchorCtr="0" upright="1">
            <a:noAutofit/>
          </a:bodyPr>
          <a:lstStyle/>
          <a:p>
            <a:pPr algn="just">
              <a:lnSpc>
                <a:spcPct val="115000"/>
              </a:lnSpc>
            </a:pPr>
            <a:r>
              <a:rPr lang="es-EC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En función del </a:t>
            </a:r>
            <a:r>
              <a:rPr lang="es-EC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“</a:t>
            </a:r>
            <a:r>
              <a:rPr lang="es-ES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Instructivo para la aplicación de los parámetros técnicos en el cumplimiento de los mecanismos exigibles para garantizar el derecho humano de acceso a la información pública, a través de la LOTAIP</a:t>
            </a:r>
            <a:r>
              <a:rPr lang="es-EC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” </a:t>
            </a:r>
            <a:r>
              <a:rPr lang="es-EC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emitido por la Defensoría del Pueblo mediante Resolución Nro. 015-DPE-CGAJ-2024 y la “</a:t>
            </a:r>
            <a:r>
              <a:rPr lang="es-ES" sz="1200" b="1" i="1" spc="-21" dirty="0">
                <a:solidFill>
                  <a:srgbClr val="1F497D"/>
                </a:solidFill>
                <a:latin typeface="Calibri" panose="020F0502020204030204" pitchFamily="34" charset="0"/>
              </a:rPr>
              <a:t>Norma que regula la creación, conformación y funcionamiento del comité de transparencia para el cumplimiento de los parámetros técnicos de los mecanismos exigibles para garantizar el derecho humano de acceso a la información pública, a través de la LOTAIP“ </a:t>
            </a:r>
            <a:r>
              <a:rPr lang="es-EC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emitido por el SRI mediante Resolución Nro. NAC-DGERCGC24-00000023</a:t>
            </a:r>
            <a:r>
              <a:rPr lang="es-MX" sz="1200" spc="-21" dirty="0">
                <a:solidFill>
                  <a:srgbClr val="1F497D"/>
                </a:solidFill>
                <a:latin typeface="Calibri" panose="020F0502020204030204" pitchFamily="34" charset="0"/>
              </a:rPr>
              <a:t>, </a:t>
            </a:r>
            <a:r>
              <a:rPr lang="es-MX" sz="1200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 convoca al </a:t>
            </a:r>
            <a:r>
              <a:rPr lang="es-MX" sz="1200" b="1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COMITÉ DE TRANSPARENCIA N.º 2026 – 05.</a:t>
            </a:r>
            <a:endParaRPr lang="es-EC" sz="1200" spc="-2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6D1243E1-1BEA-4505-ABD7-FA90D5329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0975" y="2822267"/>
            <a:ext cx="3442244" cy="1020124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7969" tIns="48984" rIns="97969" bIns="48984" anchor="t" anchorCtr="0" upright="1">
            <a:noAutofit/>
          </a:bodyPr>
          <a:lstStyle/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FECHA:  Martes</a:t>
            </a:r>
            <a:r>
              <a:rPr lang="es-MX" sz="12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12 de mayo</a:t>
            </a:r>
            <a:r>
              <a:rPr lang="es-MX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de 2026.</a:t>
            </a:r>
            <a:endParaRPr lang="es-EC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HORA:</a:t>
            </a:r>
            <a:r>
              <a:rPr lang="es-MX" sz="12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</a:t>
            </a:r>
            <a:r>
              <a:rPr lang="es-MX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10H00</a:t>
            </a:r>
            <a:endParaRPr lang="es-EC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LUGAR: </a:t>
            </a:r>
            <a:r>
              <a:rPr lang="es-MX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Sala reuniones de la Subdirección General de Desarrollo Organizacional (1°. Piso)</a:t>
            </a:r>
            <a:endParaRPr lang="es-MX" sz="105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s-EC" sz="120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B4AAF018-4038-4C0D-B67E-00F511014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045" y="5534556"/>
            <a:ext cx="3442239" cy="1212392"/>
          </a:xfrm>
          <a:prstGeom prst="rect">
            <a:avLst/>
          </a:prstGeom>
          <a:noFill/>
          <a:ln>
            <a:noFill/>
          </a:ln>
        </p:spPr>
        <p:txBody>
          <a:bodyPr rot="0" vert="horz" wrap="square" lIns="97969" tIns="48984" rIns="97969" bIns="48984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643"/>
              </a:spcAft>
            </a:pPr>
            <a:r>
              <a:rPr lang="es-EC" sz="11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Notas importantes:</a:t>
            </a:r>
            <a:endParaRPr lang="es-EC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spcAft>
                <a:spcPts val="643"/>
              </a:spcAft>
              <a:buFont typeface="Wingdings" panose="05000000000000000000" pitchFamily="2" charset="2"/>
              <a:buChar char=""/>
            </a:pPr>
            <a:r>
              <a:rPr lang="es-ES_tradnl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La exposición del tema se efectuará mediante presentación </a:t>
            </a:r>
            <a:r>
              <a:rPr lang="es-ES_tradnl" sz="1100" dirty="0" err="1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ppt</a:t>
            </a:r>
            <a:r>
              <a:rPr lang="es-ES_tradnl" sz="110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 considerando el tiempo asignado para el efecto. </a:t>
            </a:r>
            <a:endParaRPr lang="es-EC" sz="110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975" indent="-180975" algn="just">
              <a:buFont typeface="Wingdings" panose="05000000000000000000" pitchFamily="2" charset="2"/>
              <a:buChar char=""/>
            </a:pPr>
            <a:r>
              <a:rPr lang="es-MX" sz="1100" spc="-2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Se agradece su puntual asistencia y se recuerda que la presente </a:t>
            </a:r>
            <a:r>
              <a:rPr lang="es-MX" sz="1100" b="1" i="1" spc="-20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convocatoria está dirigida al titular de cargo.</a:t>
            </a:r>
            <a:endParaRPr lang="es-EC" sz="1100" spc="-2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B7716E3-95D5-68F8-B464-2F6D62347484}"/>
              </a:ext>
            </a:extLst>
          </p:cNvPr>
          <p:cNvSpPr txBox="1"/>
          <p:nvPr/>
        </p:nvSpPr>
        <p:spPr>
          <a:xfrm>
            <a:off x="3710970" y="4011365"/>
            <a:ext cx="3437786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43"/>
              </a:spcAft>
            </a:pPr>
            <a:r>
              <a:rPr lang="es-MX" sz="1200" b="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TEMAS:</a:t>
            </a:r>
            <a:endParaRPr lang="es-MX" sz="12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Revisión de Compromisos Comité de Transparencia Nro. 2026-04.  </a:t>
            </a:r>
            <a:r>
              <a:rPr lang="es-MX" sz="1100" i="1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(15 minutos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</a:rPr>
              <a:t>Revisión 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 matrices  en cumplimiento a la  LOTAIP con </a:t>
            </a:r>
            <a:r>
              <a:rPr lang="es-MX" sz="1100" b="1" u="sng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corte al 30 de abril de 2026.</a:t>
            </a:r>
            <a:r>
              <a:rPr lang="es-MX" sz="1100" b="1" spc="-21" dirty="0">
                <a:solidFill>
                  <a:srgbClr val="1F497D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(20</a:t>
            </a:r>
            <a:r>
              <a:rPr lang="es-MX" sz="1100" i="1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minutos</a:t>
            </a:r>
            <a:r>
              <a:rPr lang="es-MX" sz="1100" spc="-21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265113" indent="-265113" algn="just">
              <a:spcAft>
                <a:spcPts val="643"/>
              </a:spcAft>
              <a:buFont typeface="+mj-lt"/>
              <a:buAutoNum type="arabicPeriod"/>
            </a:pPr>
            <a:endParaRPr lang="es-MX" sz="1100" spc="-21" dirty="0">
              <a:solidFill>
                <a:srgbClr val="1F497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9FB248A-3E84-D2E5-DF9E-C21059CB6F64}"/>
              </a:ext>
            </a:extLst>
          </p:cNvPr>
          <p:cNvSpPr/>
          <p:nvPr/>
        </p:nvSpPr>
        <p:spPr>
          <a:xfrm>
            <a:off x="-13251" y="7214140"/>
            <a:ext cx="7576101" cy="346972"/>
          </a:xfrm>
          <a:prstGeom prst="rect">
            <a:avLst/>
          </a:prstGeom>
          <a:solidFill>
            <a:srgbClr val="0200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929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B0DB509E-9295-906E-70E4-657F4567FDA6}"/>
              </a:ext>
            </a:extLst>
          </p:cNvPr>
          <p:cNvGrpSpPr/>
          <p:nvPr/>
        </p:nvGrpSpPr>
        <p:grpSpPr>
          <a:xfrm>
            <a:off x="125997" y="16113"/>
            <a:ext cx="1071531" cy="1048236"/>
            <a:chOff x="2277600" y="378814"/>
            <a:chExt cx="1054100" cy="1031184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40A81273-D993-B7C6-E14A-206EF231D23D}"/>
                </a:ext>
              </a:extLst>
            </p:cNvPr>
            <p:cNvSpPr/>
            <p:nvPr/>
          </p:nvSpPr>
          <p:spPr>
            <a:xfrm>
              <a:off x="2277600" y="378814"/>
              <a:ext cx="1054100" cy="10311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929"/>
            </a:p>
          </p:txBody>
        </p:sp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F3F45FE6-1264-BDC4-0C2D-51E63759FADB}"/>
                </a:ext>
              </a:extLst>
            </p:cNvPr>
            <p:cNvSpPr/>
            <p:nvPr/>
          </p:nvSpPr>
          <p:spPr>
            <a:xfrm>
              <a:off x="2331576" y="446731"/>
              <a:ext cx="946149" cy="895350"/>
            </a:xfrm>
            <a:prstGeom prst="ellipse">
              <a:avLst/>
            </a:prstGeom>
            <a:solidFill>
              <a:srgbClr val="0200AB"/>
            </a:solidFill>
            <a:ln>
              <a:solidFill>
                <a:srgbClr val="00007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929" dirty="0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233FA035-DEC4-8020-9A3F-64B16743F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93220" y="675759"/>
              <a:ext cx="822861" cy="437295"/>
            </a:xfrm>
            <a:prstGeom prst="rect">
              <a:avLst/>
            </a:prstGeom>
          </p:spPr>
        </p:pic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EC46574-4FFB-4045-C472-0F042C845015}"/>
              </a:ext>
            </a:extLst>
          </p:cNvPr>
          <p:cNvSpPr txBox="1"/>
          <p:nvPr/>
        </p:nvSpPr>
        <p:spPr>
          <a:xfrm>
            <a:off x="1424758" y="259148"/>
            <a:ext cx="3261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Convocatoria</a:t>
            </a:r>
            <a:endParaRPr lang="es-EC" sz="3200" dirty="0">
              <a:solidFill>
                <a:schemeClr val="tx1">
                  <a:lumMod val="75000"/>
                  <a:lumOff val="2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B437B3D1-B270-0C08-BFD2-F090705EBC57}"/>
              </a:ext>
            </a:extLst>
          </p:cNvPr>
          <p:cNvSpPr txBox="1"/>
          <p:nvPr/>
        </p:nvSpPr>
        <p:spPr>
          <a:xfrm>
            <a:off x="5670712" y="666413"/>
            <a:ext cx="1482507" cy="24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64" b="1" i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Comité de Transparencia</a:t>
            </a:r>
            <a:endParaRPr lang="es-EC" sz="964" b="1" i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38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11221</TotalTime>
  <Words>227</Words>
  <Application>Microsoft Office PowerPoint</Application>
  <PresentationFormat>Personalizado</PresentationFormat>
  <Paragraphs>13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Gulim</vt:lpstr>
      <vt:lpstr>Arial</vt:lpstr>
      <vt:lpstr>Calibri</vt:lpstr>
      <vt:lpstr>Times New Roman</vt:lpstr>
      <vt:lpstr>Wingdings</vt:lpstr>
      <vt:lpstr>Tema de Office</vt:lpstr>
      <vt:lpstr>Presentación de PowerPoint</vt:lpstr>
    </vt:vector>
  </TitlesOfParts>
  <Company>CIAT SRI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xavier DIAZ</dc:creator>
  <cp:lastModifiedBy>Andrade Yanez, Santiago Fernando</cp:lastModifiedBy>
  <cp:revision>214</cp:revision>
  <cp:lastPrinted>2020-08-05T14:36:59Z</cp:lastPrinted>
  <dcterms:created xsi:type="dcterms:W3CDTF">2020-01-04T16:13:45Z</dcterms:created>
  <dcterms:modified xsi:type="dcterms:W3CDTF">2026-04-29T21:02:11Z</dcterms:modified>
</cp:coreProperties>
</file>